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5" r:id="rId2"/>
    <p:sldId id="257" r:id="rId3"/>
    <p:sldId id="258" r:id="rId4"/>
    <p:sldId id="259" r:id="rId5"/>
    <p:sldId id="260" r:id="rId6"/>
    <p:sldId id="266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5E7E19-D7AC-4F11-AA70-8220CEAD0CE5}" type="datetimeFigureOut">
              <a:rPr lang="ar-EG" smtClean="0"/>
              <a:pPr/>
              <a:t>16/08/1436</a:t>
            </a:fld>
            <a:endParaRPr lang="ar-E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E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CEE8BE-39E4-4216-BC73-752A3E7C247C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3">
                    <a:lumMod val="75000"/>
                  </a:schemeClr>
                </a:solidFill>
              </a:rPr>
              <a:t>Diabetes mellitus</a:t>
            </a:r>
            <a:endParaRPr lang="ar-EG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22208"/>
          </a:xfrm>
        </p:spPr>
        <p:txBody>
          <a:bodyPr>
            <a:normAutofit fontScale="40000" lnSpcReduction="20000"/>
          </a:bodyPr>
          <a:lstStyle/>
          <a:p>
            <a:endParaRPr lang="en-US" sz="3200" dirty="0" smtClean="0"/>
          </a:p>
          <a:p>
            <a:pPr algn="ctr"/>
            <a:r>
              <a:rPr lang="en-US" sz="13500" b="1" dirty="0" smtClean="0"/>
              <a:t>Under supervision d : </a:t>
            </a:r>
          </a:p>
          <a:p>
            <a:pPr algn="ctr"/>
            <a:r>
              <a:rPr lang="en-US" sz="13500" b="1" dirty="0" err="1" smtClean="0"/>
              <a:t>Doaa</a:t>
            </a:r>
            <a:r>
              <a:rPr lang="en-US" sz="13500" b="1" dirty="0" smtClean="0"/>
              <a:t> </a:t>
            </a:r>
            <a:r>
              <a:rPr lang="en-US" sz="13500" b="1" dirty="0" err="1" smtClean="0"/>
              <a:t>Sabry</a:t>
            </a:r>
            <a:endParaRPr lang="en-US" sz="13500" b="1" dirty="0" smtClean="0"/>
          </a:p>
          <a:p>
            <a:pPr algn="ctr"/>
            <a:endParaRPr lang="en-US" sz="13500" b="1" dirty="0" smtClean="0"/>
          </a:p>
          <a:p>
            <a:pPr algn="ctr"/>
            <a:r>
              <a:rPr lang="en-US" sz="13500" b="1" dirty="0" smtClean="0"/>
              <a:t>Doha Al-</a:t>
            </a:r>
            <a:r>
              <a:rPr lang="en-US" sz="13500" b="1" dirty="0" err="1" smtClean="0"/>
              <a:t>badry</a:t>
            </a:r>
            <a:r>
              <a:rPr lang="en-US" sz="13500" b="1" dirty="0" smtClean="0"/>
              <a:t> Ahmed </a:t>
            </a:r>
            <a:r>
              <a:rPr lang="en-US" sz="13500" b="1" dirty="0" err="1" smtClean="0"/>
              <a:t>Okasha</a:t>
            </a:r>
            <a:r>
              <a:rPr lang="en-US" sz="13500" b="1" dirty="0" smtClean="0"/>
              <a:t> </a:t>
            </a:r>
            <a:endParaRPr lang="ar-EG" sz="13500" b="1" dirty="0"/>
          </a:p>
        </p:txBody>
      </p:sp>
    </p:spTree>
  </p:cSld>
  <p:clrMapOvr>
    <a:masterClrMapping/>
  </p:clrMapOvr>
  <p:transition>
    <p:plu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086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Diabetes mellitus</a:t>
            </a:r>
            <a:endParaRPr lang="ar-E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14422"/>
            <a:ext cx="7406640" cy="56435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Diabetes is a group of metabolic diseases characterized by hyperglycemia resulting from defects in insulin secretion, insulin action, or both. The chronic hyperglycemia of diabetes is associated with long-term damage, dysfunction, and failure of different organs, especially the eyes, kidneys, nerves, heart, and blood vessels.</a:t>
            </a:r>
            <a:endParaRPr lang="ar-EG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18320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Symptoms of marked hyperglycemia :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ar-E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500174"/>
            <a:ext cx="7406640" cy="5357826"/>
          </a:xfrm>
        </p:spPr>
        <p:txBody>
          <a:bodyPr/>
          <a:lstStyle/>
          <a:p>
            <a:pPr lvl="0" rtl="0">
              <a:buBlip>
                <a:blip r:embed="rId2"/>
              </a:buBlip>
            </a:pPr>
            <a:r>
              <a:rPr lang="en-US" dirty="0" err="1" smtClean="0"/>
              <a:t>Polyuria</a:t>
            </a:r>
            <a:endParaRPr lang="en-US" dirty="0" smtClean="0"/>
          </a:p>
          <a:p>
            <a:pPr lvl="0" rtl="0">
              <a:buBlip>
                <a:blip r:embed="rId2"/>
              </a:buBlip>
            </a:pPr>
            <a:r>
              <a:rPr lang="en-US" dirty="0" err="1" smtClean="0"/>
              <a:t>Polydipsia</a:t>
            </a:r>
            <a:endParaRPr lang="en-US" dirty="0" smtClean="0"/>
          </a:p>
          <a:p>
            <a:pPr lvl="0" rtl="0">
              <a:buBlip>
                <a:blip r:embed="rId2"/>
              </a:buBlip>
            </a:pPr>
            <a:r>
              <a:rPr lang="en-US" dirty="0" err="1" smtClean="0"/>
              <a:t>Weightloss</a:t>
            </a:r>
            <a:r>
              <a:rPr lang="en-US" dirty="0" smtClean="0"/>
              <a:t> </a:t>
            </a:r>
          </a:p>
          <a:p>
            <a:pPr lvl="0" rtl="0">
              <a:buBlip>
                <a:blip r:embed="rId2"/>
              </a:buBlip>
            </a:pPr>
            <a:r>
              <a:rPr lang="en-US" dirty="0" smtClean="0"/>
              <a:t>sometimes with </a:t>
            </a:r>
            <a:r>
              <a:rPr lang="en-US" dirty="0" err="1" smtClean="0"/>
              <a:t>polyphagia</a:t>
            </a:r>
            <a:r>
              <a:rPr lang="en-US" dirty="0" smtClean="0"/>
              <a:t>, and blurred vision.</a:t>
            </a:r>
          </a:p>
          <a:p>
            <a:pPr lvl="0" rtl="0">
              <a:buBlip>
                <a:blip r:embed="rId2"/>
              </a:buBlip>
            </a:pPr>
            <a:r>
              <a:rPr lang="en-US" dirty="0" smtClean="0"/>
              <a:t>Impairment of growth and susceptibility to certain infections may also accompany chronic hyperglycemia.</a:t>
            </a:r>
          </a:p>
          <a:p>
            <a:pPr rtl="0">
              <a:buBlip>
                <a:blip r:embed="rId2"/>
              </a:buBlip>
            </a:pPr>
            <a:r>
              <a:rPr lang="en-US" dirty="0" smtClean="0"/>
              <a:t>Acute, life-threatening consequences of uncontrolled diabetes are hyperglycemia with </a:t>
            </a:r>
            <a:r>
              <a:rPr lang="en-US" dirty="0" err="1" smtClean="0"/>
              <a:t>keto</a:t>
            </a:r>
            <a:r>
              <a:rPr lang="en-US" dirty="0" smtClean="0"/>
              <a:t> acidosis or the non </a:t>
            </a:r>
            <a:r>
              <a:rPr lang="en-US" dirty="0" err="1" smtClean="0"/>
              <a:t>ketotic</a:t>
            </a:r>
            <a:r>
              <a:rPr lang="en-US" dirty="0" smtClean="0"/>
              <a:t> hyperosmolar syndrome</a:t>
            </a:r>
            <a:endParaRPr lang="ar-E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18320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CLASSIFICATION OF DIABETES MELLITUS :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ar-E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500174"/>
            <a:ext cx="7406640" cy="5357826"/>
          </a:xfrm>
        </p:spPr>
        <p:txBody>
          <a:bodyPr/>
          <a:lstStyle/>
          <a:p>
            <a:pPr lvl="1" algn="l" rtl="0">
              <a:buBlip>
                <a:blip r:embed="rId2"/>
              </a:buBlip>
            </a:pPr>
            <a:r>
              <a:rPr lang="en-US" dirty="0" smtClean="0"/>
              <a:t>Type 1 diabetes (b-cell destruction, usually leading to absolute insulin deficiency)</a:t>
            </a:r>
          </a:p>
          <a:p>
            <a:pPr lvl="1" algn="l" rtl="0">
              <a:buBlip>
                <a:blip r:embed="rId2"/>
              </a:buBlip>
            </a:pPr>
            <a:r>
              <a:rPr lang="en-US" dirty="0" smtClean="0"/>
              <a:t>Type 2 diabetes (ranging from predominantly insulin resistance with relative insulin deficiency to predominantly an insulin </a:t>
            </a:r>
            <a:r>
              <a:rPr lang="en-US" dirty="0" err="1" smtClean="0"/>
              <a:t>secretory</a:t>
            </a:r>
            <a:r>
              <a:rPr lang="en-US" dirty="0" smtClean="0"/>
              <a:t> defect with insulin resistance) </a:t>
            </a:r>
          </a:p>
          <a:p>
            <a:pPr lvl="1" algn="l" rtl="0">
              <a:buBlip>
                <a:blip r:embed="rId2"/>
              </a:buBlip>
            </a:pPr>
            <a:r>
              <a:rPr lang="en-US" dirty="0" smtClean="0"/>
              <a:t>Gestational Diabetes</a:t>
            </a:r>
          </a:p>
          <a:p>
            <a:pPr lvl="1" algn="l" rtl="0">
              <a:buBlip>
                <a:blip r:embed="rId2"/>
              </a:buBlip>
            </a:pPr>
            <a:r>
              <a:rPr lang="en-US" dirty="0" err="1" smtClean="0"/>
              <a:t>Endocrinopathies</a:t>
            </a:r>
            <a:r>
              <a:rPr lang="en-US" dirty="0" smtClean="0"/>
              <a:t>.</a:t>
            </a:r>
          </a:p>
          <a:p>
            <a:pPr lvl="1" algn="l" rtl="0">
              <a:buBlip>
                <a:blip r:embed="rId2"/>
              </a:buBlip>
            </a:pPr>
            <a:r>
              <a:rPr lang="en-US" sz="2800" dirty="0" smtClean="0"/>
              <a:t>Drug- </a:t>
            </a:r>
            <a:r>
              <a:rPr lang="en-US" sz="2800" dirty="0" smtClean="0"/>
              <a:t>or chemical-induced diabetes</a:t>
            </a:r>
            <a:endParaRPr lang="ar-EG" dirty="0" smtClean="0"/>
          </a:p>
          <a:p>
            <a:pPr lvl="1" algn="l" rtl="0">
              <a:buBlip>
                <a:blip r:embed="rId2"/>
              </a:buBlip>
            </a:pPr>
            <a:r>
              <a:rPr lang="en-US" dirty="0" smtClean="0"/>
              <a:t>Diseases of the exocrine pancreas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Complications linked to badly controlled diabetes</a:t>
            </a:r>
            <a:r>
              <a:rPr lang="en-US" sz="2800" b="1" dirty="0" smtClean="0"/>
              <a:t>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EG" sz="2800" dirty="0" smtClean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ar-EG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7406640" cy="5643578"/>
          </a:xfrm>
        </p:spPr>
        <p:txBody>
          <a:bodyPr/>
          <a:lstStyle/>
          <a:p>
            <a:pPr rtl="0">
              <a:buBlip>
                <a:blip r:embed="rId2"/>
              </a:buBlip>
            </a:pPr>
            <a:r>
              <a:rPr lang="en-US" b="1" dirty="0" smtClean="0"/>
              <a:t>Eye complications</a:t>
            </a:r>
          </a:p>
          <a:p>
            <a:pPr rtl="0">
              <a:buBlip>
                <a:blip r:embed="rId2"/>
              </a:buBlip>
            </a:pPr>
            <a:r>
              <a:rPr lang="en-US" b="1" dirty="0" smtClean="0"/>
              <a:t>Foot complications</a:t>
            </a:r>
          </a:p>
          <a:p>
            <a:pPr rtl="0">
              <a:buBlip>
                <a:blip r:embed="rId2"/>
              </a:buBlip>
            </a:pPr>
            <a:r>
              <a:rPr lang="en-US" b="1" dirty="0" smtClean="0"/>
              <a:t>Skin complications </a:t>
            </a:r>
          </a:p>
          <a:p>
            <a:pPr rtl="0">
              <a:buBlip>
                <a:blip r:embed="rId2"/>
              </a:buBlip>
            </a:pPr>
            <a:r>
              <a:rPr lang="en-US" b="1" dirty="0" smtClean="0"/>
              <a:t>Heart problems </a:t>
            </a:r>
          </a:p>
          <a:p>
            <a:pPr rtl="0">
              <a:buBlip>
                <a:blip r:embed="rId2"/>
              </a:buBlip>
            </a:pPr>
            <a:r>
              <a:rPr lang="en-US" b="1" dirty="0" smtClean="0"/>
              <a:t>Hypertension</a:t>
            </a:r>
          </a:p>
          <a:p>
            <a:pPr rtl="0">
              <a:buBlip>
                <a:blip r:embed="rId2"/>
              </a:buBlip>
            </a:pPr>
            <a:r>
              <a:rPr lang="en-US" b="1" dirty="0" smtClean="0"/>
              <a:t>Mental health </a:t>
            </a:r>
          </a:p>
          <a:p>
            <a:pPr rtl="0">
              <a:buBlip>
                <a:blip r:embed="rId2"/>
              </a:buBlip>
            </a:pPr>
            <a:r>
              <a:rPr lang="en-US" b="1" dirty="0" smtClean="0"/>
              <a:t>Hearing loss </a:t>
            </a:r>
          </a:p>
          <a:p>
            <a:pPr rtl="0">
              <a:buBlip>
                <a:blip r:embed="rId2"/>
              </a:buBlip>
            </a:pPr>
            <a:r>
              <a:rPr lang="en-US" b="1" dirty="0" smtClean="0"/>
              <a:t>Gum disease </a:t>
            </a:r>
          </a:p>
          <a:p>
            <a:pPr rtl="0">
              <a:buBlip>
                <a:blip r:embed="rId2"/>
              </a:buBlip>
            </a:pPr>
            <a:r>
              <a:rPr lang="en-US" b="1" dirty="0" err="1" smtClean="0"/>
              <a:t>Gastroparesis</a:t>
            </a:r>
            <a:endParaRPr lang="en-US" b="1" dirty="0" smtClean="0"/>
          </a:p>
          <a:p>
            <a:pPr rtl="0">
              <a:buBlip>
                <a:blip r:embed="rId2"/>
              </a:buBlip>
            </a:pPr>
            <a:r>
              <a:rPr lang="en-US" b="1" dirty="0" err="1" smtClean="0"/>
              <a:t>Ketoacidosis</a:t>
            </a:r>
            <a:endParaRPr lang="en-US" b="1" dirty="0" smtClean="0"/>
          </a:p>
          <a:p>
            <a:pPr rtl="0">
              <a:buBlip>
                <a:blip r:embed="rId2"/>
              </a:buBlip>
            </a:pPr>
            <a:r>
              <a:rPr lang="en-US" b="1" dirty="0" smtClean="0"/>
              <a:t>Neuropathy </a:t>
            </a:r>
            <a:endParaRPr lang="ar-E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928802"/>
            <a:ext cx="7498080" cy="3286148"/>
          </a:xfrm>
        </p:spPr>
        <p:txBody>
          <a:bodyPr>
            <a:normAutofit/>
          </a:bodyPr>
          <a:lstStyle/>
          <a:p>
            <a:pPr rtl="0"/>
            <a:r>
              <a:rPr lang="en-US" sz="7200" b="1" dirty="0" smtClean="0"/>
              <a:t>Thank You..    </a:t>
            </a:r>
            <a:endParaRPr lang="ar-EG" sz="7200" b="1" dirty="0"/>
          </a:p>
        </p:txBody>
      </p:sp>
      <p:sp>
        <p:nvSpPr>
          <p:cNvPr id="4" name="Heart 3"/>
          <p:cNvSpPr/>
          <p:nvPr/>
        </p:nvSpPr>
        <p:spPr>
          <a:xfrm>
            <a:off x="7072330" y="2857496"/>
            <a:ext cx="1428760" cy="128588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201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Diabetes mellitus</vt:lpstr>
      <vt:lpstr>Diabetes mellitus</vt:lpstr>
      <vt:lpstr>Symptoms of marked hyperglycemia : </vt:lpstr>
      <vt:lpstr>CLASSIFICATION OF DIABETES MELLITUS : </vt:lpstr>
      <vt:lpstr>Complications linked to badly controlled diabetes:   </vt:lpstr>
      <vt:lpstr>Thank You..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EL_WaDY</dc:creator>
  <cp:lastModifiedBy>EL_WaDY</cp:lastModifiedBy>
  <cp:revision>13</cp:revision>
  <dcterms:created xsi:type="dcterms:W3CDTF">2015-05-23T21:18:42Z</dcterms:created>
  <dcterms:modified xsi:type="dcterms:W3CDTF">2015-06-03T03:01:17Z</dcterms:modified>
</cp:coreProperties>
</file>